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9" r:id="rId21"/>
    <p:sldId id="278"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6" autoAdjust="0"/>
  </p:normalViewPr>
  <p:slideViewPr>
    <p:cSldViewPr>
      <p:cViewPr varScale="1">
        <p:scale>
          <a:sx n="64" d="100"/>
          <a:sy n="64" d="100"/>
        </p:scale>
        <p:origin x="-154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22967-8577-484A-B3B4-4C0FBF2FFC18}" type="datetimeFigureOut">
              <a:rPr lang="tr-TR" smtClean="0"/>
              <a:pPr/>
              <a:t>31.03.2021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6B902-E609-4A44-988D-2ABE3297FE7A}" type="slidenum">
              <a:rPr lang="tr-TR" smtClean="0"/>
              <a:pPr/>
              <a:t>‹#›</a:t>
            </a:fld>
            <a:endParaRPr lang="tr-TR"/>
          </a:p>
        </p:txBody>
      </p:sp>
    </p:spTree>
    <p:extLst>
      <p:ext uri="{BB962C8B-B14F-4D97-AF65-F5344CB8AC3E}">
        <p14:creationId xmlns:p14="http://schemas.microsoft.com/office/powerpoint/2010/main" xmlns="" val="140034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Oyuncak, sözlüklerde oynayıp eğlenmeye yarayan her şey olarak tanımlanmakta; oyun ise vakit geçirmeye yarayan, belli kuralları olan eğlence ile özetlenmektedir. Ancak çocuk gelişimi açsından ele alındığında oyuncak ile, anlam açısından ayrılmaz bir parçası olan oyunu, yalnızca eğlence olarak nitelemek yetersiz kalmaktadır. Bu açıdan değerlendirildiğinde, oyun çocuğun hiçbir dış baskı etkisinde kalmadan kendi isteği ile giriştiği tüm etkinliklerdir. Oyuncak ise bir ayağı düş dünyasında diğer ayağı ise gerçek dünyada bir köprüdür.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2</a:t>
            </a:fld>
            <a:endParaRPr lang="tr-TR"/>
          </a:p>
        </p:txBody>
      </p:sp>
    </p:spTree>
    <p:extLst>
      <p:ext uri="{BB962C8B-B14F-4D97-AF65-F5344CB8AC3E}">
        <p14:creationId xmlns:p14="http://schemas.microsoft.com/office/powerpoint/2010/main" xmlns="" val="206517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Genellikle yetişkinler çocuk oyunlarını, çocuklarının hoşça vakit geçirmelerine yardımcı olan, eğlenceli ve amacı olmayan etkinlikler olarak düşünürler. Oysa oyun, çocuğun yaşamında önemli işlevi olan bir olgu ve çocuğun önemli bir görevidir. Çocukların oyun etkinlikleri ve kullandıkları oyuncakları çocukluğun önemli bir parçasıdır.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3</a:t>
            </a:fld>
            <a:endParaRPr lang="tr-TR"/>
          </a:p>
        </p:txBody>
      </p:sp>
    </p:spTree>
    <p:extLst>
      <p:ext uri="{BB962C8B-B14F-4D97-AF65-F5344CB8AC3E}">
        <p14:creationId xmlns:p14="http://schemas.microsoft.com/office/powerpoint/2010/main" xmlns="" val="28524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sz="1200" dirty="0" smtClean="0"/>
              <a:t>Oyun, çocuğun kas ve sinir sistemini geliştirirken aynı zamanda biriken enerjisini de boşaltarak onu rahatlatır. Koşmasına, zıplamasına, tırmanmasına, tekme ve takla atmasına izin verilmeyen dört duvar arasına sıkışmış bir apartman çocuğu birikmiş enerjisini boşaltamadığı için sinirli (nörotik) ve saldırgan, idare etmesi zor bir yapıya sahip olacaktır. </a:t>
            </a:r>
            <a:endParaRPr lang="tr-TR" altLang="tr-TR" sz="1200"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4</a:t>
            </a:fld>
            <a:endParaRPr lang="tr-TR"/>
          </a:p>
        </p:txBody>
      </p:sp>
    </p:spTree>
    <p:extLst>
      <p:ext uri="{BB962C8B-B14F-4D97-AF65-F5344CB8AC3E}">
        <p14:creationId xmlns:p14="http://schemas.microsoft.com/office/powerpoint/2010/main" xmlns="" val="2950461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Nasıl ki yetişkinler, kendilerini rahatsız eden yaşantılarını, tekrar tekrar düşünürler, hatta rüyalarında görerek; yaşadıklarıyla, geçmiş yaşantıları ile uygun bir çözüm yolu buluncaya kadar ilgilenirlerse, çocuklar da </a:t>
            </a:r>
            <a:r>
              <a:rPr lang="tr-TR" sz="1200" b="0" i="0" u="none" strike="noStrike" kern="1200" baseline="0" dirty="0" err="1" smtClean="0">
                <a:solidFill>
                  <a:schemeClr val="tx1"/>
                </a:solidFill>
                <a:latin typeface="+mn-lt"/>
                <a:ea typeface="+mn-ea"/>
                <a:cs typeface="+mn-cs"/>
              </a:rPr>
              <a:t>oynadıklar</a:t>
            </a:r>
            <a:r>
              <a:rPr lang="tr-TR" sz="1200" b="0" i="0" u="none" strike="noStrike" kern="1200" baseline="0" dirty="0" smtClean="0">
                <a:solidFill>
                  <a:schemeClr val="tx1"/>
                </a:solidFill>
                <a:latin typeface="+mn-lt"/>
                <a:ea typeface="+mn-ea"/>
                <a:cs typeface="+mn-cs"/>
              </a:rPr>
              <a:t> oyun ve oyuncaklar aracılığı ile kendilerine özgü yaşadıkları zor duygusal yaşantılarını tekrar</a:t>
            </a:r>
          </a:p>
          <a:p>
            <a:r>
              <a:rPr lang="tr-TR" sz="1200" b="0" i="0" u="none" strike="noStrike" kern="1200" baseline="0" dirty="0" smtClean="0">
                <a:solidFill>
                  <a:schemeClr val="tx1"/>
                </a:solidFill>
                <a:latin typeface="+mn-lt"/>
                <a:ea typeface="+mn-ea"/>
                <a:cs typeface="+mn-cs"/>
              </a:rPr>
              <a:t>yaşayarak korkularının ve acılarının üstesinden gelmeye çalışırlar. Örneğin; yasak olan bir şeyi yaptığı için annesi tarafından cezalandırılan bir kız</a:t>
            </a:r>
          </a:p>
          <a:p>
            <a:r>
              <a:rPr lang="tr-TR" sz="1200" b="0" i="0" u="none" strike="noStrike" kern="1200" baseline="0" dirty="0" smtClean="0">
                <a:solidFill>
                  <a:schemeClr val="tx1"/>
                </a:solidFill>
                <a:latin typeface="+mn-lt"/>
                <a:ea typeface="+mn-ea"/>
                <a:cs typeface="+mn-cs"/>
              </a:rPr>
              <a:t>çocuğu, oynadığı evcilik oyununda kendisi anne olur ve bebeğini azarlar. Çünkü, burada artık kendisi suçlu değil, cezalandırıcıdır. Böylece, çocuk</a:t>
            </a:r>
          </a:p>
          <a:p>
            <a:r>
              <a:rPr lang="tr-TR" sz="1200" b="0" i="0" u="none" strike="noStrike" kern="1200" baseline="0" dirty="0" smtClean="0">
                <a:solidFill>
                  <a:schemeClr val="tx1"/>
                </a:solidFill>
                <a:latin typeface="+mn-lt"/>
                <a:ea typeface="+mn-ea"/>
                <a:cs typeface="+mn-cs"/>
              </a:rPr>
              <a:t>duyduğu suçluluk ve kızgınlık duygusunun üstesinden gelmeye çalışır. Çocuğun duygularını oynadığı oyunlarda yaşadığını belirten ilk kişi </a:t>
            </a:r>
            <a:r>
              <a:rPr lang="tr-TR" sz="1200" b="0" i="0" u="none" strike="noStrike" kern="1200" baseline="0" dirty="0" err="1" smtClean="0">
                <a:solidFill>
                  <a:schemeClr val="tx1"/>
                </a:solidFill>
                <a:latin typeface="+mn-lt"/>
                <a:ea typeface="+mn-ea"/>
                <a:cs typeface="+mn-cs"/>
              </a:rPr>
              <a:t>Freud’tur</a:t>
            </a:r>
            <a:r>
              <a:rPr lang="tr-TR" sz="1200" b="0" i="0" u="none" strike="noStrike" kern="1200" baseline="0" dirty="0" smtClean="0">
                <a:solidFill>
                  <a:schemeClr val="tx1"/>
                </a:solidFill>
                <a:latin typeface="+mn-lt"/>
                <a:ea typeface="+mn-ea"/>
                <a:cs typeface="+mn-cs"/>
              </a:rPr>
              <a:t>. Freud, fantezi davranışlarla oyun arasındaki ilişkiyi görmüş ve çocukların oyunlarında bilinç dışı istek ve zorlukları yaşadıklarını belirtmiştir.</a:t>
            </a:r>
          </a:p>
          <a:p>
            <a:r>
              <a:rPr lang="tr-TR" sz="1200" b="0" i="0" u="none" strike="noStrike" kern="1200" baseline="0" dirty="0" err="1" smtClean="0">
                <a:solidFill>
                  <a:schemeClr val="tx1"/>
                </a:solidFill>
                <a:latin typeface="+mn-lt"/>
                <a:ea typeface="+mn-ea"/>
                <a:cs typeface="+mn-cs"/>
              </a:rPr>
              <a:t>Erikson</a:t>
            </a:r>
            <a:r>
              <a:rPr lang="tr-TR" sz="1200" b="0" i="0" u="none" strike="noStrike" kern="1200" baseline="0" dirty="0" smtClean="0">
                <a:solidFill>
                  <a:schemeClr val="tx1"/>
                </a:solidFill>
                <a:latin typeface="+mn-lt"/>
                <a:ea typeface="+mn-ea"/>
                <a:cs typeface="+mn-cs"/>
              </a:rPr>
              <a:t> da </a:t>
            </a:r>
            <a:r>
              <a:rPr lang="tr-TR" sz="1200" b="0" i="0" u="none" strike="noStrike" kern="1200" baseline="0" dirty="0" err="1" smtClean="0">
                <a:solidFill>
                  <a:schemeClr val="tx1"/>
                </a:solidFill>
                <a:latin typeface="+mn-lt"/>
                <a:ea typeface="+mn-ea"/>
                <a:cs typeface="+mn-cs"/>
              </a:rPr>
              <a:t>psikanalitik</a:t>
            </a:r>
            <a:r>
              <a:rPr lang="tr-TR" sz="1200" b="0" i="0" u="none" strike="noStrike" kern="1200" baseline="0" dirty="0" smtClean="0">
                <a:solidFill>
                  <a:schemeClr val="tx1"/>
                </a:solidFill>
                <a:latin typeface="+mn-lt"/>
                <a:ea typeface="+mn-ea"/>
                <a:cs typeface="+mn-cs"/>
              </a:rPr>
              <a:t> teori ile çocuğun kişilik gelişimi arasında ilişki kurmaya çalışmış ve oyunların çocuğun </a:t>
            </a:r>
            <a:r>
              <a:rPr lang="tr-TR" sz="1200" b="0" i="0" u="none" strike="noStrike" kern="1200" baseline="0" dirty="0" err="1" smtClean="0">
                <a:solidFill>
                  <a:schemeClr val="tx1"/>
                </a:solidFill>
                <a:latin typeface="+mn-lt"/>
                <a:ea typeface="+mn-ea"/>
                <a:cs typeface="+mn-cs"/>
              </a:rPr>
              <a:t>psiko</a:t>
            </a:r>
            <a:r>
              <a:rPr lang="tr-TR" sz="1200" b="0" i="0" u="none" strike="noStrike" kern="1200" baseline="0" dirty="0" smtClean="0">
                <a:solidFill>
                  <a:schemeClr val="tx1"/>
                </a:solidFill>
                <a:latin typeface="+mn-lt"/>
                <a:ea typeface="+mn-ea"/>
                <a:cs typeface="+mn-cs"/>
              </a:rPr>
              <a:t>-sosyal gelişimi üzerindeki</a:t>
            </a:r>
          </a:p>
          <a:p>
            <a:r>
              <a:rPr lang="tr-TR" sz="1200" b="0" i="0" u="none" strike="noStrike" kern="1200" baseline="0" dirty="0" smtClean="0">
                <a:solidFill>
                  <a:schemeClr val="tx1"/>
                </a:solidFill>
                <a:latin typeface="+mn-lt"/>
                <a:ea typeface="+mn-ea"/>
                <a:cs typeface="+mn-cs"/>
              </a:rPr>
              <a:t>önemi üzerinde durmuştur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6</a:t>
            </a:fld>
            <a:endParaRPr lang="tr-TR"/>
          </a:p>
        </p:txBody>
      </p:sp>
    </p:spTree>
    <p:extLst>
      <p:ext uri="{BB962C8B-B14F-4D97-AF65-F5344CB8AC3E}">
        <p14:creationId xmlns:p14="http://schemas.microsoft.com/office/powerpoint/2010/main" xmlns="" val="192444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Çocuğun davranışlarında aileden aldığı eğitimin payı büyüktür. Aşırı hoşgörü ve serbesti içinde yetişen, her isteği şartsız yerine getirilen bir çocuk oyunun kurallarına uymakta zorlanır. Böyle çocukların adı kısa zamanda ‘mızıkçı’ ve ‘</a:t>
            </a:r>
            <a:r>
              <a:rPr lang="tr-TR" altLang="tr-TR" sz="1200" dirty="0" err="1" smtClean="0"/>
              <a:t>oyunbozan’a</a:t>
            </a:r>
            <a:r>
              <a:rPr lang="tr-TR" altLang="tr-TR" sz="1200" dirty="0" smtClean="0"/>
              <a:t> çıkar. Aşırı otoriter aileden gelen, dayak ve baskı ile eğitilen bir çocuk oyunda ya saldırgan davranışlar gösterir, ya da silik ve pasif kalır.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7</a:t>
            </a:fld>
            <a:endParaRPr lang="tr-TR"/>
          </a:p>
        </p:txBody>
      </p:sp>
    </p:spTree>
    <p:extLst>
      <p:ext uri="{BB962C8B-B14F-4D97-AF65-F5344CB8AC3E}">
        <p14:creationId xmlns:p14="http://schemas.microsoft.com/office/powerpoint/2010/main" xmlns="" val="3956319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“Kızlar arabalarla, erkekler bebeklerle oynamaz” anne-babalar arasında yaygın bir görüş olmakla birlikte bir temele dayanmayan yanlış bir düşüncedir. Kız ve erkek çocuklar için farklı oyuncaklar olmamalı, çocuklar her türden oyuncakla tanıştırılmalıdır. Ailelerin “erkek çocuğum bebekle oynarsa kadınsı özellikler edinir” endişesi yersizdir çünkü çocuklar oyuncaklarla kendi cinsiyetlerine göre oynamaktadırlar. Örneğin, bebekle oynarken kız çocukları anne veya abla, erkek çocukları ise baba veya ağabey olacaklardır.</a:t>
            </a:r>
            <a:endParaRPr lang="tr-TR" b="1" dirty="0" smtClean="0"/>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17</a:t>
            </a:fld>
            <a:endParaRPr lang="tr-TR"/>
          </a:p>
        </p:txBody>
      </p:sp>
    </p:spTree>
    <p:extLst>
      <p:ext uri="{BB962C8B-B14F-4D97-AF65-F5344CB8AC3E}">
        <p14:creationId xmlns:p14="http://schemas.microsoft.com/office/powerpoint/2010/main" xmlns="" val="198441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dirty="0" smtClean="0"/>
              <a:t>Çocuklara şiddet içeren ve şiddeti özendiren oyuncaklar satın alınmamalıdır. Tabanca, tank, tüfek, kılıç </a:t>
            </a:r>
            <a:r>
              <a:rPr lang="tr-TR" dirty="0" err="1" smtClean="0"/>
              <a:t>vb</a:t>
            </a:r>
            <a:r>
              <a:rPr lang="tr-TR" dirty="0" smtClean="0"/>
              <a:t> gibi oyuncaklar çocuklara savaşın araba sürmek veya alışveriş yapmak kadar doğal bir şey olduğu düşüncesini geliştirmesine neden olabilmektedir.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pPr/>
              <a:t>18</a:t>
            </a:fld>
            <a:endParaRPr lang="tr-TR"/>
          </a:p>
        </p:txBody>
      </p:sp>
    </p:spTree>
    <p:extLst>
      <p:ext uri="{BB962C8B-B14F-4D97-AF65-F5344CB8AC3E}">
        <p14:creationId xmlns:p14="http://schemas.microsoft.com/office/powerpoint/2010/main" xmlns="" val="370026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Grup oyunlarında çocuk diğerlerinden geride kalmamak ve beceriksiz duruma düşmemek için, ister istemez, bir rekabete girecektir. Ancak bu rekabet hissi, </a:t>
            </a:r>
            <a:r>
              <a:rPr lang="tr-TR" altLang="tr-TR" sz="1200" dirty="0" err="1" smtClean="0"/>
              <a:t>herşeye</a:t>
            </a:r>
            <a:r>
              <a:rPr lang="tr-TR" altLang="tr-TR" sz="1200" dirty="0" smtClean="0"/>
              <a:t> rağmen kazanmak ve üstün olmak amacı taşımamalıdır. Kazanma hırsı kamçılanan çocuk yenilgiyi kabullenemez, kendisinden üstün olanlara düşmanca duygular besler. Anne baba ve eğitimciler çocuğu grup oyunlarına alıştırırken amacın kazanmak değil, oyunu kurallarına göre oynamak ve oyun arkadaşlarıyla iyi geçinmek olduğunu anlatmalıdır. Buna rağmen, oyun arkadaşları içinde anlaşacağı ve anlaşamayacağı çocuklar olacaktır. Kendi gücünde ve yeteneğinde arkadaşları olduğu gibi, kendisinden daha güçlü ve daha zayıflar da olacaktır. Bütün bu şartlarda çocuk deneyerek ve yaşayarak biriyle ilişkisini sürdürmeye veya kin ve nefret duymadan ilişkisini kesmeye kendisi karar verecektir. </a:t>
            </a:r>
          </a:p>
        </p:txBody>
      </p:sp>
      <p:sp>
        <p:nvSpPr>
          <p:cNvPr id="4" name="Slayt Numarası Yer Tutucusu 3"/>
          <p:cNvSpPr>
            <a:spLocks noGrp="1"/>
          </p:cNvSpPr>
          <p:nvPr>
            <p:ph type="sldNum" sz="quarter" idx="10"/>
          </p:nvPr>
        </p:nvSpPr>
        <p:spPr/>
        <p:txBody>
          <a:bodyPr/>
          <a:lstStyle/>
          <a:p>
            <a:fld id="{07D6B902-E609-4A44-988D-2ABE3297FE7A}" type="slidenum">
              <a:rPr lang="tr-TR" smtClean="0"/>
              <a:pPr/>
              <a:t>20</a:t>
            </a:fld>
            <a:endParaRPr lang="tr-TR"/>
          </a:p>
        </p:txBody>
      </p:sp>
    </p:spTree>
    <p:extLst>
      <p:ext uri="{BB962C8B-B14F-4D97-AF65-F5344CB8AC3E}">
        <p14:creationId xmlns:p14="http://schemas.microsoft.com/office/powerpoint/2010/main" xmlns="" val="994456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83954E-0AE2-4319-9ECA-97966F87891F}" type="datetimeFigureOut">
              <a:rPr lang="tr-TR" smtClean="0"/>
              <a:pPr/>
              <a:t>31.03.2021</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C9B92B-1889-4DC8-85ED-01807CF4CF9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fld id="{D883954E-0AE2-4319-9ECA-97966F87891F}" type="datetimeFigureOut">
              <a:rPr lang="tr-TR" smtClean="0"/>
              <a:pPr/>
              <a:t>31.03.2021</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C9B92B-1889-4DC8-85ED-01807CF4CF9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83954E-0AE2-4319-9ECA-97966F87891F}" type="datetimeFigureOut">
              <a:rPr lang="tr-TR" smtClean="0"/>
              <a:pPr/>
              <a:t>31.03.2021</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fld id="{71C9B92B-1889-4DC8-85ED-01807CF4CF9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D883954E-0AE2-4319-9ECA-97966F87891F}" type="datetimeFigureOut">
              <a:rPr lang="tr-TR" smtClean="0"/>
              <a:pPr/>
              <a:t>31.03.2021</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fld id="{D883954E-0AE2-4319-9ECA-97966F87891F}" type="datetimeFigureOut">
              <a:rPr lang="tr-TR" smtClean="0"/>
              <a:pPr/>
              <a:t>31.03.2021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1C9B92B-1889-4DC8-85ED-01807CF4CF9F}" type="slidenum">
              <a:rPr lang="tr-TR" smtClean="0"/>
              <a:pPr/>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83954E-0AE2-4319-9ECA-97966F87891F}" type="datetimeFigureOut">
              <a:rPr lang="tr-TR" smtClean="0"/>
              <a:pPr/>
              <a:t>31.03.2021</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C9B92B-1889-4DC8-85ED-01807CF4CF9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indi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102" y="4653136"/>
            <a:ext cx="2353923" cy="1987328"/>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sp>
        <p:nvSpPr>
          <p:cNvPr id="4" name="Dikdörtgen 3"/>
          <p:cNvSpPr/>
          <p:nvPr/>
        </p:nvSpPr>
        <p:spPr>
          <a:xfrm>
            <a:off x="3851920" y="760545"/>
            <a:ext cx="5071205" cy="3416320"/>
          </a:xfrm>
          <a:prstGeom prst="rect">
            <a:avLst/>
          </a:prstGeom>
          <a:noFill/>
        </p:spPr>
        <p:txBody>
          <a:bodyPr wrap="square" lIns="91440" tIns="45720" rIns="91440" bIns="45720">
            <a:spAutoFit/>
          </a:bodyPr>
          <a:lstStyle/>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OYUNCAK</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descr="C:\Users\ASUS\Desktop\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1764" y="94215"/>
            <a:ext cx="2340261" cy="2808312"/>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8" name="Picture 4" descr="C:\Users\ASUS\Desktop\indir (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59832" y="535774"/>
            <a:ext cx="1894323" cy="2618331"/>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9" name="Picture 5" descr="C:\Users\ASUS\Desktop\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03849" y="4365104"/>
            <a:ext cx="5294268" cy="2062389"/>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722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5960"/>
            <a:ext cx="7239000" cy="2448272"/>
          </a:xfrm>
        </p:spPr>
        <p:txBody>
          <a:bodyPr>
            <a:normAutofit fontScale="85000" lnSpcReduction="20000"/>
          </a:bodyPr>
          <a:lstStyle/>
          <a:p>
            <a:r>
              <a:rPr lang="tr-TR" altLang="tr-TR" sz="2800" dirty="0">
                <a:solidFill>
                  <a:srgbClr val="7030A0"/>
                </a:solidFill>
              </a:rPr>
              <a:t>İki yaşından itibaren </a:t>
            </a:r>
            <a:r>
              <a:rPr lang="tr-TR" altLang="tr-TR" sz="2800" dirty="0"/>
              <a:t>çocuklar günlük hayatı ve içinde yaşadığı çevrenin kültürünü yansıtan dramatik (taklit) oyunlara yönelirler. Kişileştirme (bebeğiyle konuşma), objeleri kullanma (boş bardaktan su içer gibi yapma), evcilik (anne veya baba rolü oynama), doktorculuk, bakkalcılık ve okulculuk şeklinde çeşitlilik gösteren oyunlarda çocuk sosyalleşmenin ilk adımlarını atar.</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9218" name="Picture 2" descr="C:\Users\ASUS\Desktop\67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4330744"/>
            <a:ext cx="4921958" cy="23925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962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645024"/>
            <a:ext cx="7239000" cy="2810712"/>
          </a:xfrm>
        </p:spPr>
        <p:txBody>
          <a:bodyPr>
            <a:normAutofit fontScale="85000" lnSpcReduction="10000"/>
          </a:bodyPr>
          <a:lstStyle/>
          <a:p>
            <a:pPr algn="just"/>
            <a:r>
              <a:rPr lang="tr-TR" altLang="tr-TR" sz="2800" dirty="0"/>
              <a:t>Oyun, hayal dünyası ile gerçek dünya arasında bir köprüdür. Dört-beş yaşlarındaki bir kız çocuğu bebeklerine farklı elbiseler giydirip küçük sembolik evlerini eşya ile donatırken bir anlamda annesini taklit etmekte, cinsiyetine uygun bir kişilik kazanmaktadır. Erkek çocukları da yarış ve savaş oyunları ile güçlerini denemekte, babanın rolüne sahip çıkmaktadır.</a:t>
            </a:r>
          </a:p>
          <a:p>
            <a:pPr algn="just"/>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0242" name="Picture 2" descr="C:\Users\ASUS\Desktop\images (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758950"/>
            <a:ext cx="2466975" cy="18478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43" name="Picture 3" descr="C:\Users\ASUS\Desktop\indir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984" y="1758950"/>
            <a:ext cx="3160630" cy="18060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1623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852936"/>
            <a:ext cx="7239000" cy="3602800"/>
          </a:xfrm>
        </p:spPr>
        <p:txBody>
          <a:bodyPr>
            <a:normAutofit fontScale="85000" lnSpcReduction="20000"/>
          </a:bodyPr>
          <a:lstStyle/>
          <a:p>
            <a:pPr algn="just"/>
            <a:r>
              <a:rPr lang="tr-TR" altLang="tr-TR" sz="2800" dirty="0"/>
              <a:t>Çocuk </a:t>
            </a:r>
            <a:r>
              <a:rPr lang="tr-TR" altLang="tr-TR" sz="2800" dirty="0">
                <a:solidFill>
                  <a:srgbClr val="7030A0"/>
                </a:solidFill>
              </a:rPr>
              <a:t>dört yaşına kadar benmerkezci </a:t>
            </a:r>
            <a:r>
              <a:rPr lang="tr-TR" altLang="tr-TR" sz="2800" dirty="0"/>
              <a:t>(egosantrik) bir kişiliğe sahiptir. Paylaşmayı bilmediği için ilk oyunları tek başınadır. Elindeki oyuncağı yanındaki çocuğa vermek istemediği gibi, onun elindeki oyuncağa da sahip olmak ister. Yan yana oturan </a:t>
            </a:r>
            <a:r>
              <a:rPr lang="tr-TR" altLang="tr-TR" sz="2800" dirty="0">
                <a:solidFill>
                  <a:srgbClr val="7030A0"/>
                </a:solidFill>
              </a:rPr>
              <a:t>üç yaşlarında iki çocuk birlikte oynamayı beceremez</a:t>
            </a:r>
            <a:r>
              <a:rPr lang="tr-TR" altLang="tr-TR" sz="2800" dirty="0"/>
              <a:t>. Biri öbürünün oyuncağına sahip olmaya çalışırken, öbürü de vermemek için direnir. Ağlaşır, birbirini tırmalar veya saçından çekerler. Bütün </a:t>
            </a:r>
            <a:r>
              <a:rPr lang="tr-TR" altLang="tr-TR" sz="2800" dirty="0">
                <a:solidFill>
                  <a:srgbClr val="7030A0"/>
                </a:solidFill>
              </a:rPr>
              <a:t>bunlar çocuğun yaşına uygun davranışlardır</a:t>
            </a:r>
            <a:r>
              <a:rPr lang="tr-TR" altLang="tr-TR" sz="2800" dirty="0"/>
              <a:t>, anormal bir yanı yoktur.</a:t>
            </a:r>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1266" name="Picture 2" descr="C:\Users\ASUS\Desktop\images (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410985"/>
            <a:ext cx="2009775" cy="1447800"/>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descr="C:\Users\ASUS\Desktop\images (6).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56108" y="1436209"/>
            <a:ext cx="2102550" cy="1422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2922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776" y="4191304"/>
            <a:ext cx="8142624" cy="2666696"/>
          </a:xfrm>
        </p:spPr>
        <p:txBody>
          <a:bodyPr>
            <a:normAutofit fontScale="85000" lnSpcReduction="20000"/>
          </a:bodyPr>
          <a:lstStyle/>
          <a:p>
            <a:r>
              <a:rPr lang="tr-TR" altLang="tr-TR" sz="2800" dirty="0">
                <a:solidFill>
                  <a:srgbClr val="7030A0"/>
                </a:solidFill>
              </a:rPr>
              <a:t>Dört yaşından sonra</a:t>
            </a:r>
            <a:r>
              <a:rPr lang="tr-TR" altLang="tr-TR" sz="2800" dirty="0"/>
              <a:t> çocuklar birlikte oynanan oyunlara yönelir, </a:t>
            </a:r>
            <a:r>
              <a:rPr lang="tr-TR" altLang="tr-TR" sz="2800" dirty="0">
                <a:solidFill>
                  <a:srgbClr val="7030A0"/>
                </a:solidFill>
              </a:rPr>
              <a:t>oyuncak alış verişinde </a:t>
            </a:r>
            <a:r>
              <a:rPr lang="tr-TR" altLang="tr-TR" sz="2800" dirty="0"/>
              <a:t>bulunur, birbirlerinin tecrübelerinden yararlanırlar. Dört yaşından sonra birlikte oynanan oyunları </a:t>
            </a:r>
            <a:r>
              <a:rPr lang="tr-TR" altLang="tr-TR" sz="2800" dirty="0">
                <a:solidFill>
                  <a:srgbClr val="7030A0"/>
                </a:solidFill>
              </a:rPr>
              <a:t>işbirliğine dayanan oyunlar </a:t>
            </a:r>
            <a:r>
              <a:rPr lang="tr-TR" altLang="tr-TR" sz="2800" dirty="0"/>
              <a:t>takip eder. İşbirliği gerektiren oyunlarda kurallar vardır, yani kurallara göre oynanır. Çocuklar, işbirliğine ve paylaşmaya dayalı </a:t>
            </a:r>
            <a:r>
              <a:rPr lang="tr-TR" altLang="tr-TR" sz="2800" dirty="0">
                <a:solidFill>
                  <a:srgbClr val="7030A0"/>
                </a:solidFill>
              </a:rPr>
              <a:t>kurallı oyunları en iyi anaokulunda öğrenir</a:t>
            </a:r>
            <a:r>
              <a:rPr lang="tr-TR" altLang="tr-TR" sz="2800" dirty="0"/>
              <a:t>.</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2290" name="Picture 2" descr="C:\Users\ASUS\Desktop\66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44824"/>
            <a:ext cx="8172400" cy="22615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9078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Çocuğun yaşına ve gelişim seviyesine uygun olmalıdır.</a:t>
            </a:r>
            <a:endParaRPr lang="tr-TR" b="1" dirty="0"/>
          </a:p>
          <a:p>
            <a:pPr lvl="0"/>
            <a:r>
              <a:rPr lang="tr-TR" dirty="0"/>
              <a:t>Çocuğun ihtiyaçlarına uygun olmalıdır.</a:t>
            </a:r>
            <a:endParaRPr lang="tr-TR" b="1" dirty="0"/>
          </a:p>
          <a:p>
            <a:pPr lvl="0"/>
            <a:r>
              <a:rPr lang="tr-TR" dirty="0"/>
              <a:t>Dayanıklı olmalı, çabuk kırılmamalı ve bozulmamalı uzun süre kullanılabilmelidir.</a:t>
            </a:r>
            <a:endParaRPr lang="tr-TR" b="1" dirty="0"/>
          </a:p>
          <a:p>
            <a:pPr lvl="0"/>
            <a:r>
              <a:rPr lang="tr-TR" dirty="0"/>
              <a:t>Çekici, cazip ve eğlenceli olmalıdır. Aksi takdirde çocuğun ilgisini çekmeyecek, oynamayacaktır.</a:t>
            </a:r>
            <a:endParaRPr lang="tr-TR" b="1" dirty="0"/>
          </a:p>
          <a:p>
            <a:endParaRPr lang="tr-TR" dirty="0"/>
          </a:p>
        </p:txBody>
      </p:sp>
      <p:sp>
        <p:nvSpPr>
          <p:cNvPr id="5"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4338" name="Picture 2" descr="C:\Users\ASUS\Desktop\oyuncak.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4811948"/>
            <a:ext cx="2736271" cy="1775247"/>
          </a:xfrm>
          <a:prstGeom prst="rect">
            <a:avLst/>
          </a:prstGeom>
          <a:noFill/>
          <a:extLst>
            <a:ext uri="{909E8E84-426E-40DD-AFC4-6F175D3DCCD1}">
              <a14:hiddenFill xmlns:a14="http://schemas.microsoft.com/office/drawing/2010/main" xmlns="">
                <a:solidFill>
                  <a:srgbClr val="FFFFFF"/>
                </a:solidFill>
              </a14:hiddenFill>
            </a:ext>
          </a:extLst>
        </p:spPr>
      </p:pic>
      <p:pic>
        <p:nvPicPr>
          <p:cNvPr id="14339" name="Picture 3" descr="C:\Users\ASUS\Desktop\Egitici-Oyuncak-Tirtil-70-cm-431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24594"/>
            <a:ext cx="2307367" cy="1629669"/>
          </a:xfrm>
          <a:prstGeom prst="rect">
            <a:avLst/>
          </a:prstGeom>
          <a:noFill/>
          <a:extLst>
            <a:ext uri="{909E8E84-426E-40DD-AFC4-6F175D3DCCD1}">
              <a14:hiddenFill xmlns:a14="http://schemas.microsoft.com/office/drawing/2010/main" xmlns="">
                <a:solidFill>
                  <a:srgbClr val="FFFFFF"/>
                </a:solidFill>
              </a14:hiddenFill>
            </a:ext>
          </a:extLst>
        </p:spPr>
      </p:pic>
      <p:pic>
        <p:nvPicPr>
          <p:cNvPr id="14340" name="Picture 4" descr="C:\Users\ASUS\Desktop\images (7).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79713" y="5242862"/>
            <a:ext cx="1642338" cy="13443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962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4114800" cy="4846320"/>
          </a:xfrm>
        </p:spPr>
        <p:txBody>
          <a:bodyPr>
            <a:normAutofit fontScale="85000" lnSpcReduction="20000"/>
          </a:bodyPr>
          <a:lstStyle/>
          <a:p>
            <a:pPr lvl="0"/>
            <a:r>
              <a:rPr lang="tr-TR" dirty="0"/>
              <a:t>“Pahalı oyuncak iyi oyuncaktır” görüşü her zaman için doğru değildir. Çocuklar su, çamur, tencere-tabak ve kutular gibi oyuncak olarak para ödenmeyen malzemelerle de zevkle oynamaktadır. Önemli olan oyuncağın pahalı olması değil işlevsel ve yararlı olmasıdır. Bu nedenle çok pahalı oyuncaklar yerine daha ucuz benzerleri tercih edilmelidir ki aynı parayla daha çok oyuncak satın alınabilsin.</a:t>
            </a:r>
            <a:endParaRPr lang="tr-TR" b="1" dirty="0"/>
          </a:p>
          <a:p>
            <a:endParaRPr lang="tr-TR" dirty="0"/>
          </a:p>
        </p:txBody>
      </p:sp>
      <p:sp>
        <p:nvSpPr>
          <p:cNvPr id="4" name="Başlık 1"/>
          <p:cNvSpPr txBox="1">
            <a:spLocks/>
          </p:cNvSpPr>
          <p:nvPr/>
        </p:nvSpPr>
        <p:spPr>
          <a:xfrm>
            <a:off x="467544" y="692696"/>
            <a:ext cx="7239000" cy="648072"/>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tr-TR" altLang="tr-TR" sz="4000" smtClean="0">
                <a:solidFill>
                  <a:srgbClr val="7030A0"/>
                </a:solidFill>
              </a:rPr>
              <a:t>oyuncak seçimi;</a:t>
            </a:r>
            <a:endParaRPr lang="tr-TR" dirty="0">
              <a:solidFill>
                <a:srgbClr val="7030A0"/>
              </a:solidFill>
            </a:endParaRPr>
          </a:p>
        </p:txBody>
      </p:sp>
      <p:pic>
        <p:nvPicPr>
          <p:cNvPr id="15362" name="Picture 2" descr="C:\Users\ASUS\Desktop\images (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45596" y="1340768"/>
            <a:ext cx="3240360" cy="1575619"/>
          </a:xfrm>
          <a:prstGeom prst="rect">
            <a:avLst/>
          </a:prstGeom>
          <a:noFill/>
          <a:extLst>
            <a:ext uri="{909E8E84-426E-40DD-AFC4-6F175D3DCCD1}">
              <a14:hiddenFill xmlns:a14="http://schemas.microsoft.com/office/drawing/2010/main" xmlns="">
                <a:solidFill>
                  <a:srgbClr val="FFFFFF"/>
                </a:solidFill>
              </a14:hiddenFill>
            </a:ext>
          </a:extLst>
        </p:spPr>
      </p:pic>
      <p:pic>
        <p:nvPicPr>
          <p:cNvPr id="15363" name="Picture 3" descr="C:\Users\ASUS\Desktop\kitchenbaby-300x30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2746" y="3284984"/>
            <a:ext cx="28575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252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933056"/>
            <a:ext cx="7239000" cy="2522680"/>
          </a:xfrm>
        </p:spPr>
        <p:txBody>
          <a:bodyPr>
            <a:normAutofit fontScale="92500" lnSpcReduction="20000"/>
          </a:bodyPr>
          <a:lstStyle/>
          <a:p>
            <a:pPr lvl="0"/>
            <a:r>
              <a:rPr lang="tr-TR" dirty="0"/>
              <a:t>Hepsinden önemlisi oyuncak çocuk için güvenli olmalıdır yani çocuğun sağlığını tehlikeye atmamalıdır. Köşeleri sivri, paslanabilen ya da boyası çıkan, elektrik bataryası açıkta olan ve kolayca içine el sokulabilen pilli veya elektrikli, ayrıca küçük çocuklar için kolayca ağza sokulabilecek büyüklükte parçaları olan oyuncaklar tehlikelidir. </a:t>
            </a:r>
            <a:endParaRPr lang="tr-TR" b="1"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6386" name="Picture 2" descr="C:\Users\ASUS\Desktop\412728-3-4-2b63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412776"/>
            <a:ext cx="4598567"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176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772816"/>
            <a:ext cx="7239000" cy="1658584"/>
          </a:xfrm>
        </p:spPr>
        <p:txBody>
          <a:bodyPr>
            <a:normAutofit/>
          </a:bodyPr>
          <a:lstStyle/>
          <a:p>
            <a:pPr lvl="0"/>
            <a:r>
              <a:rPr lang="tr-TR" dirty="0"/>
              <a:t>Çocuklar için oyuncak seçerken cinsiyet ayrımı yapılmamalıdır. </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7410" name="Picture 2" descr="C:\Users\ASUS\Desktop\view.asp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2780928"/>
            <a:ext cx="4752528" cy="35234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9850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SUS\Desktop\fft31_mf6447467.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725144"/>
            <a:ext cx="8172400" cy="214006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1609416"/>
            <a:ext cx="7239000" cy="2395648"/>
          </a:xfrm>
        </p:spPr>
        <p:txBody>
          <a:bodyPr>
            <a:normAutofit fontScale="92500"/>
          </a:bodyPr>
          <a:lstStyle/>
          <a:p>
            <a:pPr lvl="0"/>
            <a:r>
              <a:rPr lang="tr-TR" dirty="0"/>
              <a:t>Çocuklara şiddet içeren ve şiddeti özendiren oyuncaklar satın alınmamalıdır. Tabanca, tank, tüfek, kılıç </a:t>
            </a:r>
            <a:r>
              <a:rPr lang="tr-TR" dirty="0" smtClean="0"/>
              <a:t>vb. </a:t>
            </a:r>
            <a:r>
              <a:rPr lang="tr-TR" dirty="0"/>
              <a:t>gibi oyuncaklar </a:t>
            </a:r>
            <a:r>
              <a:rPr lang="tr-TR" dirty="0" smtClean="0"/>
              <a:t>çocuklara savaşın </a:t>
            </a:r>
            <a:r>
              <a:rPr lang="tr-TR" dirty="0"/>
              <a:t>araba sürmek veya alışveriş yapmak kadar doğal bir şey olduğu düşüncesini geliştirmesine neden olabilmektedir</a:t>
            </a:r>
            <a:r>
              <a:rPr lang="tr-TR" dirty="0" smtClean="0"/>
              <a:t>.</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spTree>
    <p:extLst>
      <p:ext uri="{BB962C8B-B14F-4D97-AF65-F5344CB8AC3E}">
        <p14:creationId xmlns:p14="http://schemas.microsoft.com/office/powerpoint/2010/main" xmlns="" val="385117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025" y="1772816"/>
            <a:ext cx="7239000" cy="2395648"/>
          </a:xfrm>
        </p:spPr>
        <p:txBody>
          <a:bodyPr>
            <a:normAutofit fontScale="92500"/>
          </a:bodyPr>
          <a:lstStyle/>
          <a:p>
            <a:pPr lvl="0"/>
            <a:r>
              <a:rPr lang="tr-TR" dirty="0" smtClean="0"/>
              <a:t>Çocuklara </a:t>
            </a:r>
            <a:r>
              <a:rPr lang="tr-TR" dirty="0"/>
              <a:t>neredeyse küçük bir dükkan açılabilecek sayıda oyuncak alınması doğru değildir. Aynı ya da benzer oyuncakların renkleri, boyları veya giysileri farklı diye tekrar alınması çocuğa gelişimsel açıdan bir yarar sağlamayacak aksine tüketme davranışını </a:t>
            </a:r>
            <a:r>
              <a:rPr lang="tr-TR" dirty="0" smtClean="0"/>
              <a:t>körükleyecektir.</a:t>
            </a:r>
            <a:endParaRPr lang="tr-TR"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9458" name="Picture 2" descr="C:\Users\ASUS\Desktop\indir (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4221088"/>
            <a:ext cx="5832648" cy="24940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2774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72816"/>
            <a:ext cx="7239000" cy="2899704"/>
          </a:xfrm>
        </p:spPr>
        <p:txBody>
          <a:bodyPr/>
          <a:lstStyle/>
          <a:p>
            <a:r>
              <a:rPr lang="tr-TR" sz="4000" dirty="0">
                <a:solidFill>
                  <a:srgbClr val="7030A0"/>
                </a:solidFill>
              </a:rPr>
              <a:t>O</a:t>
            </a:r>
            <a:r>
              <a:rPr lang="tr-TR" sz="4000" dirty="0" smtClean="0">
                <a:solidFill>
                  <a:srgbClr val="7030A0"/>
                </a:solidFill>
              </a:rPr>
              <a:t>yun</a:t>
            </a:r>
            <a:r>
              <a:rPr lang="tr-TR" dirty="0" smtClean="0"/>
              <a:t> çocuğun </a:t>
            </a:r>
            <a:r>
              <a:rPr lang="tr-TR" dirty="0"/>
              <a:t>hiçbir </a:t>
            </a:r>
            <a:r>
              <a:rPr lang="tr-TR" dirty="0" smtClean="0"/>
              <a:t>dış baskı </a:t>
            </a:r>
            <a:r>
              <a:rPr lang="tr-TR" dirty="0"/>
              <a:t>etkisinde </a:t>
            </a:r>
            <a:r>
              <a:rPr lang="tr-TR" dirty="0" smtClean="0"/>
              <a:t>kalmadan kendi isteği </a:t>
            </a:r>
            <a:r>
              <a:rPr lang="tr-TR" dirty="0"/>
              <a:t>ile </a:t>
            </a:r>
            <a:r>
              <a:rPr lang="tr-TR" dirty="0" smtClean="0"/>
              <a:t>giriştiği </a:t>
            </a:r>
            <a:r>
              <a:rPr lang="tr-TR" dirty="0"/>
              <a:t>tüm </a:t>
            </a:r>
            <a:r>
              <a:rPr lang="tr-TR" dirty="0" smtClean="0"/>
              <a:t>etkinliklerdir.</a:t>
            </a:r>
          </a:p>
          <a:p>
            <a:r>
              <a:rPr lang="tr-TR" sz="4000" dirty="0">
                <a:solidFill>
                  <a:srgbClr val="7030A0"/>
                </a:solidFill>
              </a:rPr>
              <a:t>Oyuncak</a:t>
            </a:r>
            <a:r>
              <a:rPr lang="tr-TR" dirty="0"/>
              <a:t> </a:t>
            </a:r>
            <a:r>
              <a:rPr lang="tr-TR" dirty="0" smtClean="0"/>
              <a:t>ise bir ayağı düş dünyasında diğer ayağı </a:t>
            </a:r>
            <a:r>
              <a:rPr lang="tr-TR" dirty="0"/>
              <a:t>ise </a:t>
            </a:r>
            <a:r>
              <a:rPr lang="tr-TR" dirty="0" smtClean="0"/>
              <a:t>gerçek dünyada </a:t>
            </a:r>
            <a:r>
              <a:rPr lang="tr-TR" dirty="0"/>
              <a:t>bir köprüdür.</a:t>
            </a:r>
          </a:p>
        </p:txBody>
      </p:sp>
    </p:spTree>
    <p:extLst>
      <p:ext uri="{BB962C8B-B14F-4D97-AF65-F5344CB8AC3E}">
        <p14:creationId xmlns:p14="http://schemas.microsoft.com/office/powerpoint/2010/main" xmlns="" val="125050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7239000" cy="3600400"/>
          </a:xfrm>
        </p:spPr>
        <p:txBody>
          <a:bodyPr>
            <a:normAutofit fontScale="85000" lnSpcReduction="10000"/>
          </a:bodyPr>
          <a:lstStyle/>
          <a:p>
            <a:pPr>
              <a:lnSpc>
                <a:spcPct val="90000"/>
              </a:lnSpc>
            </a:pPr>
            <a:r>
              <a:rPr lang="tr-TR" altLang="tr-TR" sz="2400" dirty="0" smtClean="0"/>
              <a:t>Çocuğun </a:t>
            </a:r>
            <a:r>
              <a:rPr lang="tr-TR" altLang="tr-TR" sz="2400" dirty="0"/>
              <a:t>oynayabileceği güvenli bir</a:t>
            </a:r>
          </a:p>
          <a:p>
            <a:pPr>
              <a:lnSpc>
                <a:spcPct val="90000"/>
              </a:lnSpc>
              <a:buNone/>
            </a:pPr>
            <a:r>
              <a:rPr lang="tr-TR" altLang="tr-TR" sz="2400" dirty="0"/>
              <a:t>	 ortam hazırlayın.</a:t>
            </a:r>
          </a:p>
          <a:p>
            <a:pPr>
              <a:lnSpc>
                <a:spcPct val="90000"/>
              </a:lnSpc>
            </a:pPr>
            <a:r>
              <a:rPr lang="tr-TR" altLang="tr-TR" sz="2400" dirty="0"/>
              <a:t>Çocuğa oynarken rahat edebileceği kıyafetler giydirin.</a:t>
            </a:r>
          </a:p>
          <a:p>
            <a:pPr>
              <a:lnSpc>
                <a:spcPct val="90000"/>
              </a:lnSpc>
            </a:pPr>
            <a:r>
              <a:rPr lang="tr-TR" altLang="tr-TR" sz="2400" dirty="0"/>
              <a:t>Her gün düzenli olarak (15-20 dakika ) sadece çocukla oyun oynayın. Oyunun kurallarını onun koymasına izin verin!</a:t>
            </a:r>
          </a:p>
          <a:p>
            <a:pPr>
              <a:lnSpc>
                <a:spcPct val="90000"/>
              </a:lnSpc>
            </a:pPr>
            <a:r>
              <a:rPr lang="tr-TR" altLang="tr-TR" sz="2400" dirty="0"/>
              <a:t>Çocuğun oyunlarına katılın ama fazla müdahale etmeyin.</a:t>
            </a:r>
          </a:p>
          <a:p>
            <a:pPr>
              <a:lnSpc>
                <a:spcPct val="90000"/>
              </a:lnSpc>
            </a:pPr>
            <a:r>
              <a:rPr lang="tr-TR" altLang="tr-TR" sz="2400" dirty="0" smtClean="0"/>
              <a:t>Yumuşak </a:t>
            </a:r>
            <a:r>
              <a:rPr lang="tr-TR" altLang="tr-TR" sz="2400" dirty="0"/>
              <a:t>bir ses tonuyla konuşun.</a:t>
            </a:r>
          </a:p>
          <a:p>
            <a:pPr>
              <a:lnSpc>
                <a:spcPct val="90000"/>
              </a:lnSpc>
            </a:pPr>
            <a:r>
              <a:rPr lang="tr-TR" altLang="tr-TR" sz="2400" dirty="0" smtClean="0"/>
              <a:t>Gülümseyerek </a:t>
            </a:r>
            <a:r>
              <a:rPr lang="tr-TR" altLang="tr-TR" sz="2400" dirty="0"/>
              <a:t>ve göz teması kurarak </a:t>
            </a:r>
            <a:r>
              <a:rPr lang="tr-TR" altLang="tr-TR" sz="2400" dirty="0" smtClean="0"/>
              <a:t> oyun </a:t>
            </a:r>
            <a:r>
              <a:rPr lang="tr-TR" altLang="tr-TR" sz="2400" dirty="0"/>
              <a:t>oynayın</a:t>
            </a:r>
            <a:r>
              <a:rPr lang="tr-TR" altLang="tr-TR" sz="2400" dirty="0" smtClean="0"/>
              <a:t>.</a:t>
            </a:r>
          </a:p>
          <a:p>
            <a:pPr>
              <a:lnSpc>
                <a:spcPct val="90000"/>
              </a:lnSpc>
            </a:pPr>
            <a:r>
              <a:rPr lang="tr-TR" altLang="tr-TR" sz="2400" dirty="0" smtClean="0"/>
              <a:t>Çocuğu </a:t>
            </a:r>
            <a:r>
              <a:rPr lang="tr-TR" altLang="tr-TR" sz="2400" dirty="0"/>
              <a:t>grup oyunlarına alıştırırken amacın kazanmak değil, oyunu kurallarına göre oynamak ve oyun arkadaşlarıyla iyi geçinmek olduğunu anlatmalıdır. </a:t>
            </a:r>
          </a:p>
          <a:p>
            <a:pPr>
              <a:lnSpc>
                <a:spcPct val="90000"/>
              </a:lnSpc>
            </a:pPr>
            <a:endParaRPr lang="tr-TR" altLang="tr-TR" sz="2400" dirty="0"/>
          </a:p>
          <a:p>
            <a:endParaRPr lang="tr-TR" dirty="0"/>
          </a:p>
        </p:txBody>
      </p:sp>
      <p:sp>
        <p:nvSpPr>
          <p:cNvPr id="4" name="Başlık 1"/>
          <p:cNvSpPr>
            <a:spLocks noGrp="1"/>
          </p:cNvSpPr>
          <p:nvPr>
            <p:ph type="title"/>
          </p:nvPr>
        </p:nvSpPr>
        <p:spPr>
          <a:xfrm>
            <a:off x="539552" y="332656"/>
            <a:ext cx="7239000" cy="648072"/>
          </a:xfrm>
        </p:spPr>
        <p:txBody>
          <a:bodyPr>
            <a:normAutofit/>
          </a:bodyPr>
          <a:lstStyle/>
          <a:p>
            <a:r>
              <a:rPr lang="tr-TR" altLang="tr-TR" sz="4000" dirty="0" smtClean="0">
                <a:solidFill>
                  <a:srgbClr val="7030A0"/>
                </a:solidFill>
              </a:rPr>
              <a:t>Anne babalar;</a:t>
            </a:r>
            <a:endParaRPr lang="tr-TR" dirty="0">
              <a:solidFill>
                <a:srgbClr val="7030A0"/>
              </a:solidFill>
            </a:endParaRPr>
          </a:p>
        </p:txBody>
      </p:sp>
      <p:pic>
        <p:nvPicPr>
          <p:cNvPr id="13314" name="Picture 2" descr="C:\Users\ASUS\Desktop\u_03-10-2013-155526oyun-ve-cocu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509120"/>
            <a:ext cx="8170198" cy="23557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9368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780928"/>
            <a:ext cx="7239000" cy="3674808"/>
          </a:xfrm>
        </p:spPr>
        <p:txBody>
          <a:bodyPr/>
          <a:lstStyle/>
          <a:p>
            <a:r>
              <a:rPr lang="tr-TR" dirty="0" smtClean="0"/>
              <a:t>BİR İNSANIN ASIL ÇOCUKLUĞU ANAVATANIDIR.</a:t>
            </a:r>
          </a:p>
          <a:p>
            <a:pPr marL="0" indent="0">
              <a:buNone/>
            </a:pPr>
            <a:r>
              <a:rPr lang="tr-TR" dirty="0" smtClean="0"/>
              <a:t>				DOĞAN CÜCELOĞLU</a:t>
            </a:r>
            <a:endParaRPr lang="tr-TR" dirty="0"/>
          </a:p>
        </p:txBody>
      </p:sp>
    </p:spTree>
    <p:extLst>
      <p:ext uri="{BB962C8B-B14F-4D97-AF65-F5344CB8AC3E}">
        <p14:creationId xmlns:p14="http://schemas.microsoft.com/office/powerpoint/2010/main" xmlns="" val="249281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indi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764" y="4581128"/>
            <a:ext cx="2353923" cy="1987328"/>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sp>
        <p:nvSpPr>
          <p:cNvPr id="4" name="Dikdörtgen 3"/>
          <p:cNvSpPr/>
          <p:nvPr/>
        </p:nvSpPr>
        <p:spPr>
          <a:xfrm>
            <a:off x="3851920" y="760545"/>
            <a:ext cx="5071205" cy="3416320"/>
          </a:xfrm>
          <a:prstGeom prst="rect">
            <a:avLst/>
          </a:prstGeom>
          <a:noFill/>
        </p:spPr>
        <p:txBody>
          <a:bodyPr wrap="square" lIns="91440" tIns="45720" rIns="91440" bIns="45720">
            <a:spAutoFit/>
          </a:bodyPr>
          <a:lstStyle/>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a:t>
            </a:r>
          </a:p>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OYUNCAK</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descr="C:\Users\ASUS\Desktop\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1764" y="277775"/>
            <a:ext cx="2340261" cy="2808312"/>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8" name="Picture 4" descr="C:\Users\ASUS\Desktop\indir (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59832" y="535774"/>
            <a:ext cx="1894323" cy="2618331"/>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pic>
        <p:nvPicPr>
          <p:cNvPr id="1029" name="Picture 5" descr="C:\Users\ASUS\Desktop\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03849" y="4365104"/>
            <a:ext cx="5294268" cy="2062389"/>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439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US\Desktop\images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512"/>
            <a:ext cx="8172399" cy="687551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251520" y="116632"/>
            <a:ext cx="7239000" cy="2395648"/>
          </a:xfrm>
        </p:spPr>
        <p:txBody>
          <a:bodyPr/>
          <a:lstStyle/>
          <a:p>
            <a:pPr algn="ctr">
              <a:lnSpc>
                <a:spcPct val="150000"/>
              </a:lnSpc>
              <a:buNone/>
            </a:pPr>
            <a:r>
              <a:rPr lang="tr-TR" altLang="tr-TR" dirty="0">
                <a:solidFill>
                  <a:srgbClr val="FF0000"/>
                </a:solidFill>
              </a:rPr>
              <a:t>“</a:t>
            </a:r>
            <a:r>
              <a:rPr lang="tr-TR" altLang="tr-TR" b="1" dirty="0">
                <a:solidFill>
                  <a:srgbClr val="FF0000"/>
                </a:solidFill>
              </a:rPr>
              <a:t>Çocukların oyunu oyun değil, onların en ciddi uğraşıdır.”</a:t>
            </a:r>
          </a:p>
          <a:p>
            <a:pPr algn="r">
              <a:lnSpc>
                <a:spcPct val="150000"/>
              </a:lnSpc>
              <a:buNone/>
            </a:pPr>
            <a:r>
              <a:rPr lang="tr-TR" altLang="tr-TR" dirty="0">
                <a:solidFill>
                  <a:srgbClr val="FF0000"/>
                </a:solidFill>
              </a:rPr>
              <a:t> Montaigne </a:t>
            </a:r>
          </a:p>
          <a:p>
            <a:pPr marL="0" indent="0">
              <a:buNone/>
            </a:pPr>
            <a:endParaRPr lang="tr-TR" dirty="0"/>
          </a:p>
        </p:txBody>
      </p:sp>
    </p:spTree>
    <p:extLst>
      <p:ext uri="{BB962C8B-B14F-4D97-AF65-F5344CB8AC3E}">
        <p14:creationId xmlns:p14="http://schemas.microsoft.com/office/powerpoint/2010/main" xmlns="" val="3248716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US\Desktop\fft99_mf957028.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1988840"/>
            <a:ext cx="8130887" cy="280831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611560" y="4869160"/>
            <a:ext cx="7239000" cy="1728192"/>
          </a:xfrm>
        </p:spPr>
        <p:txBody>
          <a:bodyPr/>
          <a:lstStyle/>
          <a:p>
            <a:pPr>
              <a:buFont typeface="Wingdings" panose="05000000000000000000" pitchFamily="2" charset="2"/>
              <a:buChar char="q"/>
            </a:pPr>
            <a:r>
              <a:rPr lang="tr-TR" altLang="tr-TR" sz="2400" dirty="0"/>
              <a:t>OYUN, çocuğun fiziksel ve ruhsal gelişiminde çok önemli bir role sahiptir. Çocuk için oyundan daha zevkli ve etkili bir öğrenme aracı yoktur. </a:t>
            </a:r>
            <a:endParaRPr lang="tr-TR" dirty="0"/>
          </a:p>
        </p:txBody>
      </p:sp>
      <p:sp>
        <p:nvSpPr>
          <p:cNvPr id="4" name="Başlık 1"/>
          <p:cNvSpPr>
            <a:spLocks noGrp="1"/>
          </p:cNvSpPr>
          <p:nvPr>
            <p:ph type="title"/>
          </p:nvPr>
        </p:nvSpPr>
        <p:spPr>
          <a:xfrm>
            <a:off x="445943" y="332656"/>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318254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
        <p:nvSpPr>
          <p:cNvPr id="3" name="İçerik Yer Tutucusu 2"/>
          <p:cNvSpPr>
            <a:spLocks noGrp="1"/>
          </p:cNvSpPr>
          <p:nvPr>
            <p:ph idx="1"/>
          </p:nvPr>
        </p:nvSpPr>
        <p:spPr>
          <a:xfrm>
            <a:off x="3347864" y="1876088"/>
            <a:ext cx="4708376" cy="3957439"/>
          </a:xfrm>
        </p:spPr>
        <p:txBody>
          <a:bodyPr>
            <a:normAutofit fontScale="92500" lnSpcReduction="10000"/>
          </a:bodyPr>
          <a:lstStyle/>
          <a:p>
            <a:pPr>
              <a:buFont typeface="Wingdings" panose="05000000000000000000" pitchFamily="2" charset="2"/>
              <a:buChar char="q"/>
            </a:pPr>
            <a:r>
              <a:rPr lang="tr-TR" altLang="tr-TR" sz="2800" dirty="0"/>
              <a:t>Oyun çocuğun en ciddi işidir. O sadece eğlenmek için oynamaz, gücünü ve yeteneğini dener, içinde yaşadığı çevreyi ve eşyayı keşfeder, kendisini başkalarından ayıran özelliklerin farkına varır, duygularını açığa vurur, kendisini tanımayı öğrenir.</a:t>
            </a:r>
          </a:p>
          <a:p>
            <a:pPr>
              <a:buFont typeface="Wingdings" panose="05000000000000000000" pitchFamily="2" charset="2"/>
              <a:buChar char="q"/>
            </a:pPr>
            <a:endParaRPr lang="tr-TR" dirty="0"/>
          </a:p>
        </p:txBody>
      </p:sp>
      <p:pic>
        <p:nvPicPr>
          <p:cNvPr id="4098" name="Picture 2" descr="C:\Users\ASUS\Desktop\fft99_mf3070961.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5448" y="2276872"/>
            <a:ext cx="3381375" cy="338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604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ASUS\Desktop\yemek-yerken-ellerini-kullanmasina-izin-veri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160"/>
            <a:ext cx="8172400" cy="687516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4005064"/>
            <a:ext cx="7239000" cy="2450672"/>
          </a:xfrm>
        </p:spPr>
        <p:txBody>
          <a:bodyPr>
            <a:normAutofit fontScale="92500" lnSpcReduction="10000"/>
          </a:bodyPr>
          <a:lstStyle/>
          <a:p>
            <a:pPr algn="just">
              <a:buFont typeface="Wingdings" panose="05000000000000000000" pitchFamily="2" charset="2"/>
              <a:buChar char="q"/>
            </a:pPr>
            <a:r>
              <a:rPr lang="tr-TR" altLang="tr-TR" sz="2800" dirty="0"/>
              <a:t>Çocuk oyun yoluyla içinde yaşadığı toplumun ahlâk ve görgü kurallarını öğrenir. Aile ve okul çevresinde neyin doğru neyin yanlış olduğunu belli eden kuralları çocuk ancak arkadaşlarıyla birlikte oynadığı evcilik ve okulculuk oyunlarında kavrayabilir.</a:t>
            </a:r>
          </a:p>
          <a:p>
            <a:pPr algn="just">
              <a:buFont typeface="Wingdings" panose="05000000000000000000" pitchFamily="2" charset="2"/>
              <a:buChar char="q"/>
            </a:pP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2616181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4584899"/>
            <a:ext cx="7239000" cy="1874608"/>
          </a:xfrm>
        </p:spPr>
        <p:txBody>
          <a:bodyPr>
            <a:normAutofit/>
          </a:bodyPr>
          <a:lstStyle/>
          <a:p>
            <a:pPr>
              <a:buFont typeface="Wingdings" panose="05000000000000000000" pitchFamily="2" charset="2"/>
              <a:buChar char="q"/>
            </a:pPr>
            <a:r>
              <a:rPr lang="tr-TR" altLang="tr-TR" sz="2800" dirty="0"/>
              <a:t>Grup oyunlarında çocukları izlerken her çocuğun davranış biçiminden ailesi hakkında bilgi edinmek mümkündür. </a:t>
            </a: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pic>
        <p:nvPicPr>
          <p:cNvPr id="6146" name="Picture 2" descr="C:\Users\ASUS\Desktop\oyuncak-300x22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1719" y="1628800"/>
            <a:ext cx="3941465" cy="29560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2288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SUS\Desktop\cocu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24" y="0"/>
            <a:ext cx="8163624" cy="270892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idx="1"/>
          </p:nvPr>
        </p:nvSpPr>
        <p:spPr>
          <a:xfrm>
            <a:off x="457200" y="3212976"/>
            <a:ext cx="7239000" cy="3242760"/>
          </a:xfrm>
        </p:spPr>
        <p:txBody>
          <a:bodyPr>
            <a:normAutofit fontScale="92500" lnSpcReduction="10000"/>
          </a:bodyPr>
          <a:lstStyle/>
          <a:p>
            <a:r>
              <a:rPr lang="tr-TR" altLang="tr-TR" sz="2400" dirty="0"/>
              <a:t>Oyunlar, kuşaktan kuşağa geçen, kuralları önceden konmuş olan sosyal etkinliklerdir. Saklambaç, körebe, seksek, ip atlama ve çember gibi oyunlar hiç değişmeden tarihten günümüze kadar gelen kültür miraslarıdır. </a:t>
            </a:r>
            <a:r>
              <a:rPr lang="tr-TR" altLang="tr-TR" sz="2400" dirty="0">
                <a:solidFill>
                  <a:srgbClr val="7030A0"/>
                </a:solidFill>
              </a:rPr>
              <a:t>Oyunların oluşumunda kültürün, çevrenin, iklimin, yaşın ve cinsiyetin rolü büyüktür. </a:t>
            </a:r>
            <a:r>
              <a:rPr lang="tr-TR" altLang="tr-TR" sz="2400" dirty="0"/>
              <a:t>Kızlar ip atlama, istop, </a:t>
            </a:r>
            <a:r>
              <a:rPr lang="tr-TR" altLang="tr-TR" sz="2400" dirty="0" err="1"/>
              <a:t>yakartop</a:t>
            </a:r>
            <a:r>
              <a:rPr lang="tr-TR" altLang="tr-TR" sz="2400" dirty="0"/>
              <a:t>, saklambaç, seksek, evcilik, </a:t>
            </a:r>
            <a:r>
              <a:rPr lang="tr-TR" altLang="tr-TR" sz="2400" dirty="0" err="1"/>
              <a:t>ebecilik</a:t>
            </a:r>
            <a:r>
              <a:rPr lang="tr-TR" altLang="tr-TR" sz="2400" dirty="0"/>
              <a:t> oyunlarını tercih ederken; erkek çocukları misket, futbol, saklambaç, bisiklet, doktorculuk ve savaş oyunlarını tercih etmektedir. </a:t>
            </a:r>
          </a:p>
          <a:p>
            <a:endParaRPr lang="tr-TR" dirty="0"/>
          </a:p>
        </p:txBody>
      </p:sp>
      <p:sp>
        <p:nvSpPr>
          <p:cNvPr id="4" name="Başlık 1"/>
          <p:cNvSpPr>
            <a:spLocks noGrp="1"/>
          </p:cNvSpPr>
          <p:nvPr>
            <p:ph type="title"/>
          </p:nvPr>
        </p:nvSpPr>
        <p:spPr>
          <a:xfrm>
            <a:off x="471088" y="2420888"/>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xmlns="" val="30237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sp>
        <p:nvSpPr>
          <p:cNvPr id="3" name="İçerik Yer Tutucusu 2"/>
          <p:cNvSpPr>
            <a:spLocks noGrp="1"/>
          </p:cNvSpPr>
          <p:nvPr>
            <p:ph idx="1"/>
          </p:nvPr>
        </p:nvSpPr>
        <p:spPr>
          <a:xfrm>
            <a:off x="107504" y="1772816"/>
            <a:ext cx="4536504" cy="4968552"/>
          </a:xfrm>
        </p:spPr>
        <p:txBody>
          <a:bodyPr>
            <a:normAutofit fontScale="85000" lnSpcReduction="20000"/>
          </a:bodyPr>
          <a:lstStyle/>
          <a:p>
            <a:r>
              <a:rPr lang="tr-TR" altLang="tr-TR" sz="2800" dirty="0"/>
              <a:t>Oyunun şekli, kuralları ve çeşidi yaşa göre farklılıklar gösterir. </a:t>
            </a:r>
            <a:r>
              <a:rPr lang="tr-TR" altLang="tr-TR" sz="2800" dirty="0">
                <a:solidFill>
                  <a:srgbClr val="7030A0"/>
                </a:solidFill>
              </a:rPr>
              <a:t>İki-üç aylık </a:t>
            </a:r>
            <a:r>
              <a:rPr lang="tr-TR" altLang="tr-TR" sz="2800" dirty="0"/>
              <a:t>süt bebeği çevresindeki insanlara bakarak, vücuduna ve yakınındaki nesnelere dokunarak ilk oyunu keşfeder. Bundan zevk alınca dokunmaları tekrarlar. Kas ve sinir sistemi geliştikçe dokunduğu objeleri ve vücudunun parçalarını yakalayarak inceler. Bir yaşındaki bebeğin oyunları daha çok dokunma, yakalama ve atma şeklindedir.</a:t>
            </a:r>
          </a:p>
          <a:p>
            <a:endParaRPr lang="tr-TR" dirty="0"/>
          </a:p>
        </p:txBody>
      </p:sp>
      <p:pic>
        <p:nvPicPr>
          <p:cNvPr id="8194" name="Picture 2" descr="C:\Users\ASUS\Desktop\images (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0122" y="2348880"/>
            <a:ext cx="3354373" cy="3096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913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212</TotalTime>
  <Words>1520</Words>
  <Application>Microsoft Office PowerPoint</Application>
  <PresentationFormat>Ekran Gösterisi (4:3)</PresentationFormat>
  <Paragraphs>77</Paragraphs>
  <Slides>22</Slides>
  <Notes>8</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Zengin</vt:lpstr>
      <vt:lpstr>Slayt 1</vt:lpstr>
      <vt:lpstr>Slayt 2</vt:lpstr>
      <vt:lpstr>Slayt 3</vt:lpstr>
      <vt:lpstr>Oyunun çocuğa katkısı</vt:lpstr>
      <vt:lpstr>Oyunun çocuğa katkısı</vt:lpstr>
      <vt:lpstr>Oyunun çocuğa katkısı</vt:lpstr>
      <vt:lpstr>Oyunun çocuğa katkısı</vt:lpstr>
      <vt:lpstr>Oyunun çocuğa katkısı</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oyuncak seçimi;</vt:lpstr>
      <vt:lpstr>Slayt 15</vt:lpstr>
      <vt:lpstr>oyuncak seçimi;</vt:lpstr>
      <vt:lpstr>oyuncak seçimi;</vt:lpstr>
      <vt:lpstr>oyuncak seçimi;</vt:lpstr>
      <vt:lpstr>oyuncak seçimi;</vt:lpstr>
      <vt:lpstr>Anne babalar;</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Acer</cp:lastModifiedBy>
  <cp:revision>19</cp:revision>
  <dcterms:created xsi:type="dcterms:W3CDTF">2015-04-02T06:47:34Z</dcterms:created>
  <dcterms:modified xsi:type="dcterms:W3CDTF">2021-03-31T09:07:28Z</dcterms:modified>
</cp:coreProperties>
</file>